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1566" r:id="rId2"/>
    <p:sldId id="1568" r:id="rId3"/>
    <p:sldId id="1590" r:id="rId4"/>
    <p:sldId id="1591" r:id="rId5"/>
    <p:sldId id="1592" r:id="rId6"/>
    <p:sldId id="1593" r:id="rId7"/>
    <p:sldId id="1584" r:id="rId8"/>
    <p:sldId id="278" r:id="rId9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D8CF"/>
    <a:srgbClr val="F2DADA"/>
    <a:srgbClr val="D3BF29"/>
    <a:srgbClr val="A39DA1"/>
    <a:srgbClr val="615E62"/>
    <a:srgbClr val="000000"/>
    <a:srgbClr val="92CCDC"/>
    <a:srgbClr val="CCB2B9"/>
    <a:srgbClr val="398985"/>
    <a:srgbClr val="C5A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50" autoAdjust="0"/>
    <p:restoredTop sz="94733"/>
  </p:normalViewPr>
  <p:slideViewPr>
    <p:cSldViewPr snapToGrid="0">
      <p:cViewPr varScale="1">
        <p:scale>
          <a:sx n="112" d="100"/>
          <a:sy n="112" d="100"/>
        </p:scale>
        <p:origin x="7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402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B98862-8A1F-D444-8BDC-9017441694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769E06-B4D4-1D47-9149-5812BFE5F7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315C2121-2E49-1F46-9322-B0DEF77A26CA}" type="datetimeFigureOut">
              <a:rPr lang="en-US" smtClean="0">
                <a:latin typeface="Century Gothic" panose="020B0502020202020204" pitchFamily="34" charset="0"/>
              </a:rPr>
              <a:t>6/16/26</a:t>
            </a:fld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8F16FC-3853-AD47-AF47-3BD1D7D030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E425F4-B81E-4C4B-B9AF-9103833678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CC15EAB7-83AF-CA49-A143-C775582256AD}" type="slidenum">
              <a:rPr lang="en-US" smtClean="0">
                <a:latin typeface="Century Gothic" panose="020B0502020202020204" pitchFamily="34" charset="0"/>
              </a:rPr>
              <a:t>‹#›</a:t>
            </a:fld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8579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1856D347-EDED-4368-A508-D890204B9D77}" type="datetimeFigureOut">
              <a:rPr lang="en-US" smtClean="0"/>
              <a:pPr/>
              <a:t>6/16/26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F840E3F2-833F-410B-9DE1-DB6FB09B44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60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40E3F2-833F-410B-9DE1-DB6FB09B449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08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 txBox="1">
            <a:spLocks noGrp="1"/>
          </p:cNvSpPr>
          <p:nvPr>
            <p:ph type="body" idx="1"/>
          </p:nvPr>
        </p:nvSpPr>
        <p:spPr>
          <a:xfrm>
            <a:off x="1009317" y="3753407"/>
            <a:ext cx="8074641" cy="3555868"/>
          </a:xfrm>
          <a:prstGeom prst="rect">
            <a:avLst/>
          </a:prstGeom>
        </p:spPr>
        <p:txBody>
          <a:bodyPr spcFirstLastPara="1" wrap="square" lIns="92431" tIns="92431" rIns="92431" bIns="92431" anchor="t" anchorCtr="0">
            <a:noAutofit/>
          </a:bodyPr>
          <a:lstStyle/>
          <a:p>
            <a:endParaRPr dirty="0"/>
          </a:p>
        </p:txBody>
      </p:sp>
      <p:sp>
        <p:nvSpPr>
          <p:cNvPr id="53" name="Google Shape;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13000" y="592138"/>
            <a:ext cx="5267325" cy="2963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1583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 txBox="1">
            <a:spLocks noGrp="1"/>
          </p:cNvSpPr>
          <p:nvPr>
            <p:ph type="body" idx="1"/>
          </p:nvPr>
        </p:nvSpPr>
        <p:spPr>
          <a:xfrm>
            <a:off x="1009317" y="3753407"/>
            <a:ext cx="8074641" cy="3555868"/>
          </a:xfrm>
          <a:prstGeom prst="rect">
            <a:avLst/>
          </a:prstGeom>
        </p:spPr>
        <p:txBody>
          <a:bodyPr spcFirstLastPara="1" wrap="square" lIns="92431" tIns="92431" rIns="92431" bIns="92431" anchor="t" anchorCtr="0">
            <a:noAutofit/>
          </a:bodyPr>
          <a:lstStyle/>
          <a:p>
            <a:endParaRPr dirty="0"/>
          </a:p>
        </p:txBody>
      </p:sp>
      <p:sp>
        <p:nvSpPr>
          <p:cNvPr id="53" name="Google Shape;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13000" y="592138"/>
            <a:ext cx="5267325" cy="2963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7775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 txBox="1">
            <a:spLocks noGrp="1"/>
          </p:cNvSpPr>
          <p:nvPr>
            <p:ph type="body" idx="1"/>
          </p:nvPr>
        </p:nvSpPr>
        <p:spPr>
          <a:xfrm>
            <a:off x="1009317" y="3753407"/>
            <a:ext cx="8074641" cy="3555868"/>
          </a:xfrm>
          <a:prstGeom prst="rect">
            <a:avLst/>
          </a:prstGeom>
        </p:spPr>
        <p:txBody>
          <a:bodyPr spcFirstLastPara="1" wrap="square" lIns="92431" tIns="92431" rIns="92431" bIns="92431" anchor="t" anchorCtr="0">
            <a:noAutofit/>
          </a:bodyPr>
          <a:lstStyle/>
          <a:p>
            <a:endParaRPr dirty="0"/>
          </a:p>
        </p:txBody>
      </p:sp>
      <p:sp>
        <p:nvSpPr>
          <p:cNvPr id="53" name="Google Shape;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13000" y="592138"/>
            <a:ext cx="5267325" cy="2963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5785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 txBox="1">
            <a:spLocks noGrp="1"/>
          </p:cNvSpPr>
          <p:nvPr>
            <p:ph type="body" idx="1"/>
          </p:nvPr>
        </p:nvSpPr>
        <p:spPr>
          <a:xfrm>
            <a:off x="1009317" y="3753407"/>
            <a:ext cx="8074641" cy="3555868"/>
          </a:xfrm>
          <a:prstGeom prst="rect">
            <a:avLst/>
          </a:prstGeom>
        </p:spPr>
        <p:txBody>
          <a:bodyPr spcFirstLastPara="1" wrap="square" lIns="92431" tIns="92431" rIns="92431" bIns="92431" anchor="t" anchorCtr="0">
            <a:noAutofit/>
          </a:bodyPr>
          <a:lstStyle/>
          <a:p>
            <a:endParaRPr dirty="0"/>
          </a:p>
        </p:txBody>
      </p:sp>
      <p:sp>
        <p:nvSpPr>
          <p:cNvPr id="53" name="Google Shape;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13000" y="592138"/>
            <a:ext cx="5267325" cy="2963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0637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>
            <a:spLocks noGrp="1"/>
          </p:cNvSpPr>
          <p:nvPr>
            <p:ph type="body" idx="1"/>
          </p:nvPr>
        </p:nvSpPr>
        <p:spPr>
          <a:xfrm>
            <a:off x="1009317" y="3753407"/>
            <a:ext cx="8074641" cy="3555868"/>
          </a:xfrm>
          <a:prstGeom prst="rect">
            <a:avLst/>
          </a:prstGeom>
        </p:spPr>
        <p:txBody>
          <a:bodyPr spcFirstLastPara="1" wrap="square" lIns="92431" tIns="92431" rIns="92431" bIns="92431" anchor="t" anchorCtr="0">
            <a:noAutofit/>
          </a:bodyPr>
          <a:lstStyle/>
          <a:p>
            <a:endParaRPr dirty="0"/>
          </a:p>
        </p:txBody>
      </p:sp>
      <p:sp>
        <p:nvSpPr>
          <p:cNvPr id="93" name="Google Shape;9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13000" y="592138"/>
            <a:ext cx="5267325" cy="2963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4" name="Google Shape;5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0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176473D-8A76-CA4B-B098-6E938E1EB4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</p:spPr>
        <p:txBody>
          <a:bodyPr lIns="90000">
            <a:noAutofit/>
          </a:bodyPr>
          <a:lstStyle>
            <a:lvl1pPr marL="0" indent="0">
              <a:buFontTx/>
              <a:buNone/>
              <a:defRPr b="0" i="0"/>
            </a:lvl1pPr>
          </a:lstStyle>
          <a:p>
            <a:endParaRPr lang="en-GB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C41E15E-A53A-5F4E-A046-7CF1A6B28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5391" y="6338857"/>
            <a:ext cx="3221219" cy="276999"/>
          </a:xfrm>
        </p:spPr>
        <p:txBody>
          <a:bodyPr wrap="square" lIns="90000" anchor="ctr" anchorCtr="0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</a:defRPr>
            </a:lvl1pPr>
            <a:lvl2pPr marL="215969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2pPr>
            <a:lvl3pPr marL="431938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3pPr>
            <a:lvl4pPr marL="647905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4pPr>
            <a:lvl5pPr marL="863874" indent="0">
              <a:buFontTx/>
              <a:buNone/>
              <a:defRPr b="0" i="0">
                <a:solidFill>
                  <a:schemeClr val="bg1"/>
                </a:solidFill>
                <a:latin typeface="Museo Sans 100" panose="02000000000000000000" pitchFamily="2" charset="77"/>
              </a:defRPr>
            </a:lvl5pPr>
          </a:lstStyle>
          <a:p>
            <a:pPr lvl="0"/>
            <a:r>
              <a:rPr lang="en-IN" b="1" dirty="0">
                <a:solidFill>
                  <a:schemeClr val="tx1"/>
                </a:solidFill>
              </a:rPr>
              <a:t>©2023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D77C446E-E61D-364C-B6E0-DE1B123E88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5391" y="5756246"/>
            <a:ext cx="3221219" cy="261938"/>
          </a:xfrm>
        </p:spPr>
        <p:txBody>
          <a:bodyPr anchor="b">
            <a:noAutofit/>
          </a:bodyPr>
          <a:lstStyle>
            <a:lvl1pPr marL="0" indent="0" algn="l">
              <a:buFontTx/>
              <a:buNone/>
              <a:defRPr sz="1400" b="0" i="0" spc="6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215969" indent="0" algn="ctr">
              <a:buFontTx/>
              <a:buNone/>
              <a:defRPr/>
            </a:lvl2pPr>
            <a:lvl3pPr marL="431938" indent="0" algn="ctr">
              <a:buFontTx/>
              <a:buNone/>
              <a:defRPr/>
            </a:lvl3pPr>
            <a:lvl4pPr marL="647905" indent="0" algn="ctr">
              <a:buFontTx/>
              <a:buNone/>
              <a:defRPr/>
            </a:lvl4pPr>
            <a:lvl5pPr marL="863874" indent="0" algn="ctr">
              <a:buFontTx/>
              <a:buNone/>
              <a:defRPr/>
            </a:lvl5pPr>
          </a:lstStyle>
          <a:p>
            <a:pPr lvl="0"/>
            <a:r>
              <a:rPr lang="en-GB" dirty="0"/>
              <a:t>CLICK TO ADD DATE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263B0FE-6DDE-E657-8A9F-4A5EA960C3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0CF55D-AE52-446C-87EB-2553E93AB2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3133535"/>
            <a:ext cx="10515600" cy="590931"/>
          </a:xfrm>
        </p:spPr>
        <p:txBody>
          <a:bodyPr vert="horz" wrap="square" lIns="90000" tIns="45720" rIns="91440" bIns="45720" rtlCol="0" anchor="ctr">
            <a:spAutoFit/>
          </a:bodyPr>
          <a:lstStyle>
            <a:lvl1pPr algn="ctr"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390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913DA-9BD6-4EFD-9346-859702E3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</p:spPr>
        <p:txBody>
          <a:bodyPr vert="horz" lIns="90000" tIns="45720" rIns="91440" bIns="45720" rtlCol="0" anchor="t">
            <a:sp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EF58AFD-780B-CF45-9BAB-90411DEDD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 lIns="0" tIns="0" rIns="0" bIns="0">
            <a:spAutoFit/>
          </a:bodyPr>
          <a:lstStyle>
            <a:lvl1pPr>
              <a:defRPr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A6C0AE-9331-BEAD-1CFC-DEC430259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1775"/>
            <a:ext cx="105156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>
              <a:buClr>
                <a:schemeClr val="accent1"/>
              </a:buClr>
              <a:defRPr b="0" i="0">
                <a:latin typeface="Century Gothic" panose="020B0502020202020204" pitchFamily="34" charset="0"/>
              </a:defRPr>
            </a:lvl1pPr>
            <a:lvl2pPr>
              <a:buClr>
                <a:schemeClr val="accent1"/>
              </a:buClr>
              <a:defRPr b="0" i="0">
                <a:latin typeface="Century Gothic" panose="020B0502020202020204" pitchFamily="34" charset="0"/>
              </a:defRPr>
            </a:lvl2pPr>
            <a:lvl3pPr>
              <a:buClr>
                <a:schemeClr val="accent1"/>
              </a:buClr>
              <a:defRPr b="0" i="0">
                <a:latin typeface="Century Gothic" panose="020B0502020202020204" pitchFamily="34" charset="0"/>
              </a:defRPr>
            </a:lvl3pPr>
            <a:lvl4pPr>
              <a:buClr>
                <a:schemeClr val="accent1"/>
              </a:buClr>
              <a:defRPr b="0" i="0">
                <a:latin typeface="Century Gothic" panose="020B0502020202020204" pitchFamily="34" charset="0"/>
              </a:defRPr>
            </a:lvl4pPr>
            <a:lvl5pPr>
              <a:buClr>
                <a:schemeClr val="accent1"/>
              </a:buClr>
              <a:defRPr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2CAD9C-48A8-8B33-B13C-759AB164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b="0" i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739B4349-B140-994C-A47F-D5F6B2CE3245}" type="datetime3">
              <a:rPr lang="en-IN" smtClean="0"/>
              <a:t>16 June 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BD742C1-65A3-C30D-CC60-1D7080D7C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1968"/>
            <a:ext cx="3843704" cy="153888"/>
          </a:xfr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IN" b="0" i="0" smtClean="0"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r>
              <a:rPr lang="en-IN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34291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863FF1A5-D8F8-4F42-98BE-5129991A67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8285" y="731967"/>
            <a:ext cx="2575431" cy="1089529"/>
          </a:xfrm>
        </p:spPr>
        <p:txBody>
          <a:bodyPr vert="horz" lIns="90000" tIns="45720" rIns="91440" bIns="45720" rtlCol="0" anchor="ctr">
            <a:spAutoFit/>
          </a:bodyPr>
          <a:lstStyle>
            <a:lvl1pPr algn="ctr">
              <a:defRPr lang="en-US" sz="3600" b="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8EEE9CF-FD6A-EE4A-B0F4-A316EB7E16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b="0" i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754F943A-1BAA-0944-A602-D22E68948FA2}" type="datetime3">
              <a:rPr lang="en-IN" smtClean="0"/>
              <a:t>16 June 2026</a:t>
            </a:fld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48A1D5D-0E77-A84E-97A7-7CD465C6C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 lIns="0" tIns="0" rIns="0" bIns="0">
            <a:spAutoFit/>
          </a:bodyPr>
          <a:lstStyle>
            <a:lvl1pPr>
              <a:defRPr b="0" i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096A89-9D2B-F0F3-A37A-D72D9F0726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560114"/>
            <a:ext cx="10515600" cy="1323439"/>
          </a:xfrm>
        </p:spPr>
        <p:txBody>
          <a:bodyPr>
            <a:spAutoFit/>
          </a:bodyPr>
          <a:lstStyle>
            <a:lvl1pPr>
              <a:defRPr b="0" i="0">
                <a:latin typeface="Century Gothic" panose="020B0502020202020204" pitchFamily="34" charset="0"/>
              </a:defRPr>
            </a:lvl1pPr>
            <a:lvl2pPr>
              <a:defRPr b="0" i="0">
                <a:latin typeface="Century Gothic" panose="020B0502020202020204" pitchFamily="34" charset="0"/>
              </a:defRPr>
            </a:lvl2pPr>
            <a:lvl3pPr>
              <a:defRPr b="0" i="0">
                <a:latin typeface="Century Gothic" panose="020B0502020202020204" pitchFamily="34" charset="0"/>
              </a:defRPr>
            </a:lvl3pPr>
            <a:lvl4pPr>
              <a:defRPr b="0" i="0">
                <a:latin typeface="Century Gothic" panose="020B0502020202020204" pitchFamily="34" charset="0"/>
              </a:defRPr>
            </a:lvl4pPr>
            <a:lvl5pPr>
              <a:defRPr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0E5CDB-6C2C-C777-7864-38B87D8F7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1968"/>
            <a:ext cx="3843704" cy="153888"/>
          </a:xfr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IN" b="0" i="0" smtClean="0">
                <a:latin typeface="Garamond" panose="02020404030301010803" pitchFamily="18" charset="0"/>
                <a:cs typeface="Arial Narrow" panose="020B0604020202020204" pitchFamily="34" charset="0"/>
              </a:defRPr>
            </a:lvl1pPr>
          </a:lstStyle>
          <a:p>
            <a:r>
              <a:rPr lang="en-IN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37118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8E81B2-826E-4EC6-AC0C-77EA75CBA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0478"/>
            <a:ext cx="10515600" cy="590931"/>
          </a:xfrm>
          <a:prstGeom prst="rect">
            <a:avLst/>
          </a:prstGeom>
        </p:spPr>
        <p:txBody>
          <a:bodyPr vert="horz" lIns="90000" tIns="45720" rIns="91440" bIns="45720" rtlCol="0" anchor="t"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85731B-FC69-4C6D-B21B-98B965D28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70CEE-AFCA-4356-B56A-36287D04DD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sz="1000"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FD905D87-7562-7646-97BF-E98D3994B824}" type="datetime3">
              <a:rPr lang="en-IN" smtClean="0"/>
              <a:t>16 June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66D81-9627-4573-BB0F-E19391D247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61968"/>
            <a:ext cx="41148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000" b="0" i="0" spc="0" baseline="0" dirty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r>
              <a:rPr lang="en-IN" dirty="0"/>
              <a:t>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D9CC8-3DAA-4C29-9304-3E8FC4FAA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20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0" r:id="rId2"/>
    <p:sldLayoutId id="2147483694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i="0" kern="1200" dirty="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Arial" panose="020B0604020202020204" pitchFamily="34" charset="0"/>
        <a:buChar char="•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1pPr>
      <a:lvl2pPr marL="432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System Font Regular"/>
        <a:buChar char="–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2pPr>
      <a:lvl3pPr marL="648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SzPct val="85000"/>
        <a:buFont typeface="Wingdings" pitchFamily="2" charset="2"/>
        <a:buChar char="§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3pPr>
      <a:lvl4pPr marL="864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System Font Regular"/>
        <a:buChar char="–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4pPr>
      <a:lvl5pPr marL="1080000" indent="-216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1"/>
        </a:buClr>
        <a:buFont typeface="Arial" panose="020B0604020202020204" pitchFamily="34" charset="0"/>
        <a:buChar char="•"/>
        <a:defRPr sz="1400" b="0" i="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Placeholder 78">
            <a:extLst>
              <a:ext uri="{FF2B5EF4-FFF2-40B4-BE49-F238E27FC236}">
                <a16:creationId xmlns:a16="http://schemas.microsoft.com/office/drawing/2014/main" id="{247FAA8C-F86D-8AB0-A81F-5EE83D110D6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2" b="7892"/>
          <a:stretch/>
        </p:blipFill>
        <p:spPr>
          <a:xfrm>
            <a:off x="0" y="0"/>
            <a:ext cx="12192000" cy="6858000"/>
          </a:xfrm>
          <a:solidFill>
            <a:schemeClr val="tx1"/>
          </a:solidFill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7A0B33B-6D7C-B348-8C94-00E1C090F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551837"/>
            <a:ext cx="10515600" cy="1754326"/>
          </a:xfrm>
          <a:ln>
            <a:noFill/>
          </a:ln>
        </p:spPr>
        <p:txBody>
          <a:bodyPr wrap="square" anchor="ctr">
            <a:spAutoFit/>
          </a:bodyPr>
          <a:lstStyle/>
          <a:p>
            <a:pPr lvl="0"/>
            <a:br>
              <a:rPr lang="en-US" dirty="0">
                <a:sym typeface="Calibri"/>
              </a:rPr>
            </a:br>
            <a:r>
              <a:rPr lang="en-US" dirty="0">
                <a:sym typeface="Calibri"/>
              </a:rPr>
              <a:t>HUMAN RESOURCES</a:t>
            </a:r>
            <a:br>
              <a:rPr lang="en-US" dirty="0">
                <a:sym typeface="Calibri"/>
              </a:rPr>
            </a:br>
            <a:r>
              <a:rPr lang="en-US" sz="4800" b="0" dirty="0">
                <a:solidFill>
                  <a:schemeClr val="accent1"/>
                </a:solidFill>
                <a:sym typeface="Calibri"/>
              </a:rPr>
              <a:t>M&amp;A DELIVERABLES</a:t>
            </a:r>
            <a:endParaRPr lang="en-US" b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15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A tablet with a blank screen surrounded by stationery&#10;&#10;Description automatically generated">
            <a:extLst>
              <a:ext uri="{FF2B5EF4-FFF2-40B4-BE49-F238E27FC236}">
                <a16:creationId xmlns:a16="http://schemas.microsoft.com/office/drawing/2014/main" id="{B3A3843D-8F01-0656-DF91-FF6055B60B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4" b="57215"/>
          <a:stretch/>
        </p:blipFill>
        <p:spPr>
          <a:xfrm>
            <a:off x="0" y="-1"/>
            <a:ext cx="12192000" cy="324558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56DF767-8C9E-D06D-B1A0-2B64CEF09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650" y="2004748"/>
            <a:ext cx="4838700" cy="923330"/>
          </a:xfrm>
        </p:spPr>
        <p:txBody>
          <a:bodyPr anchor="b"/>
          <a:lstStyle/>
          <a:p>
            <a:pPr algn="ctr"/>
            <a:r>
              <a:rPr lang="en-IN" sz="6000" dirty="0"/>
              <a:t>Agenda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8A5B9BD-5462-5752-2910-3C787BC81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/>
          <a:lstStyle/>
          <a:p>
            <a:fld id="{2F82BEDF-68CB-494D-95C2-E15CBC927B5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569286-E560-E5CD-0396-8A9924F4BDF7}"/>
              </a:ext>
            </a:extLst>
          </p:cNvPr>
          <p:cNvSpPr/>
          <p:nvPr/>
        </p:nvSpPr>
        <p:spPr>
          <a:xfrm>
            <a:off x="4059410" y="3612415"/>
            <a:ext cx="4073180" cy="439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M&amp;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Calibri"/>
              </a:rPr>
              <a:t>A Change Readiness Assessment</a:t>
            </a:r>
            <a:endParaRPr lang="en-GB" sz="12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7B1864-BC24-3833-69B7-8140A9E16A2A}"/>
              </a:ext>
            </a:extLst>
          </p:cNvPr>
          <p:cNvSpPr/>
          <p:nvPr/>
        </p:nvSpPr>
        <p:spPr>
          <a:xfrm>
            <a:off x="4059410" y="4223961"/>
            <a:ext cx="4073180" cy="439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Calibri"/>
              </a:rPr>
              <a:t>M&amp;A Impact Assessment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A558FA-3B81-537A-B1D4-55CB1F1AC7EC}"/>
              </a:ext>
            </a:extLst>
          </p:cNvPr>
          <p:cNvSpPr/>
          <p:nvPr/>
        </p:nvSpPr>
        <p:spPr>
          <a:xfrm>
            <a:off x="4059410" y="4835507"/>
            <a:ext cx="4073180" cy="439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Week 1 Onboarding Plan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3973E2-C514-1C4E-353F-B7D42353B23F}"/>
              </a:ext>
            </a:extLst>
          </p:cNvPr>
          <p:cNvSpPr/>
          <p:nvPr/>
        </p:nvSpPr>
        <p:spPr>
          <a:xfrm>
            <a:off x="4059410" y="5447053"/>
            <a:ext cx="4073180" cy="439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Calibri"/>
              </a:rPr>
              <a:t>M&amp;A Communications Plan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1FE249-8ECF-BCA4-EC54-818935530294}"/>
              </a:ext>
            </a:extLst>
          </p:cNvPr>
          <p:cNvSpPr/>
          <p:nvPr/>
        </p:nvSpPr>
        <p:spPr>
          <a:xfrm>
            <a:off x="4059410" y="6058600"/>
            <a:ext cx="4073180" cy="439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sym typeface="Calibri"/>
              </a:rPr>
              <a:t>M&amp;A Project Plan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1CA0194-57E6-E52C-891A-E624CBB2F4E6}"/>
              </a:ext>
            </a:extLst>
          </p:cNvPr>
          <p:cNvCxnSpPr>
            <a:cxnSpLocks/>
          </p:cNvCxnSpPr>
          <p:nvPr/>
        </p:nvCxnSpPr>
        <p:spPr>
          <a:xfrm>
            <a:off x="2761130" y="4137785"/>
            <a:ext cx="666974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80FA138-504E-089D-458D-8E09DF6ACA17}"/>
              </a:ext>
            </a:extLst>
          </p:cNvPr>
          <p:cNvCxnSpPr>
            <a:cxnSpLocks/>
          </p:cNvCxnSpPr>
          <p:nvPr/>
        </p:nvCxnSpPr>
        <p:spPr>
          <a:xfrm>
            <a:off x="2761130" y="4749331"/>
            <a:ext cx="666974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5709EAC-C4CD-95D6-D40B-08891E6F0A31}"/>
              </a:ext>
            </a:extLst>
          </p:cNvPr>
          <p:cNvCxnSpPr>
            <a:cxnSpLocks/>
          </p:cNvCxnSpPr>
          <p:nvPr/>
        </p:nvCxnSpPr>
        <p:spPr>
          <a:xfrm>
            <a:off x="2761130" y="5360877"/>
            <a:ext cx="666974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33FB876-5844-08F7-E06E-EB897E2369E0}"/>
              </a:ext>
            </a:extLst>
          </p:cNvPr>
          <p:cNvCxnSpPr>
            <a:cxnSpLocks/>
          </p:cNvCxnSpPr>
          <p:nvPr/>
        </p:nvCxnSpPr>
        <p:spPr>
          <a:xfrm>
            <a:off x="2761130" y="5972423"/>
            <a:ext cx="666974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Holder 5">
            <a:extLst>
              <a:ext uri="{FF2B5EF4-FFF2-40B4-BE49-F238E27FC236}">
                <a16:creationId xmlns:a16="http://schemas.microsoft.com/office/drawing/2014/main" id="{DF3BC96A-8AA7-5F35-6F16-DD3D266835B1}"/>
              </a:ext>
            </a:extLst>
          </p:cNvPr>
          <p:cNvSpPr txBox="1">
            <a:spLocks/>
          </p:cNvSpPr>
          <p:nvPr/>
        </p:nvSpPr>
        <p:spPr>
          <a:xfrm>
            <a:off x="8370403" y="6456959"/>
            <a:ext cx="288814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7F7F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05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ame 24">
            <a:extLst>
              <a:ext uri="{FF2B5EF4-FFF2-40B4-BE49-F238E27FC236}">
                <a16:creationId xmlns:a16="http://schemas.microsoft.com/office/drawing/2014/main" id="{7C1D8D87-D5EB-3D6F-D965-015A57201B1C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frame">
            <a:avLst>
              <a:gd name="adj1" fmla="val 10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pic>
        <p:nvPicPr>
          <p:cNvPr id="27" name="Picture 26" descr="A group of people in a meeting&#10;&#10;Description automatically generated">
            <a:extLst>
              <a:ext uri="{FF2B5EF4-FFF2-40B4-BE49-F238E27FC236}">
                <a16:creationId xmlns:a16="http://schemas.microsoft.com/office/drawing/2014/main" id="{7E16F218-B054-C58F-56CD-3B5268A559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20" r="7427"/>
          <a:stretch/>
        </p:blipFill>
        <p:spPr>
          <a:xfrm>
            <a:off x="8462682" y="2"/>
            <a:ext cx="3729317" cy="685799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6A2FE5-0625-9F40-E637-78538B64732A}"/>
              </a:ext>
            </a:extLst>
          </p:cNvPr>
          <p:cNvSpPr/>
          <p:nvPr/>
        </p:nvSpPr>
        <p:spPr>
          <a:xfrm>
            <a:off x="0" y="5359925"/>
            <a:ext cx="8462684" cy="1498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510AB3-4479-7BE6-60CC-75C4BA2C50DE}"/>
              </a:ext>
            </a:extLst>
          </p:cNvPr>
          <p:cNvSpPr/>
          <p:nvPr/>
        </p:nvSpPr>
        <p:spPr>
          <a:xfrm>
            <a:off x="1" y="0"/>
            <a:ext cx="8462682" cy="535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55" name="Google Shape;55;p3"/>
          <p:cNvSpPr txBox="1">
            <a:spLocks noGrp="1"/>
          </p:cNvSpPr>
          <p:nvPr>
            <p:ph type="title"/>
          </p:nvPr>
        </p:nvSpPr>
        <p:spPr>
          <a:xfrm>
            <a:off x="838200" y="715963"/>
            <a:ext cx="10515600" cy="512586"/>
          </a:xfrm>
          <a:noFill/>
          <a:ln>
            <a:noFill/>
          </a:ln>
        </p:spPr>
        <p:txBody>
          <a:bodyPr spcFirstLastPara="1" vert="horz" wrap="square" lIns="0" tIns="13853" rIns="0" bIns="0" rtlCol="0" anchor="t" anchorCtr="0">
            <a:spAutoFit/>
          </a:bodyPr>
          <a:lstStyle/>
          <a:p>
            <a:r>
              <a:rPr lang="en-US" dirty="0"/>
              <a:t>M&amp;A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Change Readiness Assessment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9F287094-3338-6976-206F-B141F3149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/>
          <a:lstStyle/>
          <a:p>
            <a:fld id="{2F82BEDF-68CB-494D-95C2-E15CBC927B5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D1682450-76FA-9565-3F26-0FACD52ADB28}"/>
              </a:ext>
            </a:extLst>
          </p:cNvPr>
          <p:cNvSpPr txBox="1">
            <a:spLocks/>
          </p:cNvSpPr>
          <p:nvPr/>
        </p:nvSpPr>
        <p:spPr>
          <a:xfrm>
            <a:off x="838201" y="2319809"/>
            <a:ext cx="5351439" cy="33419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00"/>
              </a:spcBef>
              <a:buNone/>
            </a:pPr>
            <a:r>
              <a:rPr lang="en-US" sz="1200" dirty="0">
                <a:solidFill>
                  <a:schemeClr val="tx1"/>
                </a:solidFill>
                <a:sym typeface="Arial"/>
              </a:rPr>
              <a:t>Assess the likelihood of successful changes during the integration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9347CA6C-66B2-8D03-9748-4DC278F060BF}"/>
              </a:ext>
            </a:extLst>
          </p:cNvPr>
          <p:cNvSpPr txBox="1">
            <a:spLocks/>
          </p:cNvSpPr>
          <p:nvPr/>
        </p:nvSpPr>
        <p:spPr>
          <a:xfrm>
            <a:off x="838201" y="1473642"/>
            <a:ext cx="1261702" cy="590931"/>
          </a:xfrm>
          <a:prstGeom prst="rect">
            <a:avLst/>
          </a:prstGeom>
        </p:spPr>
        <p:txBody>
          <a:bodyPr vert="horz" wrap="square" lIns="9000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en-IN" sz="18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I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Purpose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C4A8E027-AF28-2892-7BED-9CCC50768434}"/>
              </a:ext>
            </a:extLst>
          </p:cNvPr>
          <p:cNvSpPr txBox="1">
            <a:spLocks/>
          </p:cNvSpPr>
          <p:nvPr/>
        </p:nvSpPr>
        <p:spPr>
          <a:xfrm>
            <a:off x="838200" y="5839655"/>
            <a:ext cx="4921133" cy="53860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32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648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864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1080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>
                <a:sym typeface="Arial"/>
              </a:rPr>
              <a:t>Change readiness survey</a:t>
            </a:r>
          </a:p>
          <a:p>
            <a:r>
              <a:rPr lang="en-US" dirty="0">
                <a:sym typeface="Arial"/>
              </a:rPr>
              <a:t>Results summary and action planning</a:t>
            </a:r>
          </a:p>
        </p:txBody>
      </p:sp>
      <p:sp>
        <p:nvSpPr>
          <p:cNvPr id="34" name="Content Placeholder 1">
            <a:extLst>
              <a:ext uri="{FF2B5EF4-FFF2-40B4-BE49-F238E27FC236}">
                <a16:creationId xmlns:a16="http://schemas.microsoft.com/office/drawing/2014/main" id="{8D0696B0-39BC-3269-91E6-A6F5DDB29A7E}"/>
              </a:ext>
            </a:extLst>
          </p:cNvPr>
          <p:cNvSpPr txBox="1">
            <a:spLocks/>
          </p:cNvSpPr>
          <p:nvPr/>
        </p:nvSpPr>
        <p:spPr>
          <a:xfrm>
            <a:off x="838200" y="3104388"/>
            <a:ext cx="7095074" cy="80021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32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648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864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1080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ym typeface="Arial"/>
              </a:rPr>
              <a:t>Send pulse survey to employees every two weeks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ym typeface="Arial"/>
              </a:rPr>
              <a:t>Analyze results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ym typeface="Arial"/>
              </a:rPr>
              <a:t>Share results of the survey and action that will be taken in response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0CC8CC-9A0F-499F-D6C5-2D28E729A3EF}"/>
              </a:ext>
            </a:extLst>
          </p:cNvPr>
          <p:cNvGrpSpPr/>
          <p:nvPr/>
        </p:nvGrpSpPr>
        <p:grpSpPr>
          <a:xfrm>
            <a:off x="838199" y="1516065"/>
            <a:ext cx="6974306" cy="1433685"/>
            <a:chOff x="838200" y="-874451"/>
            <a:chExt cx="3128685" cy="9575262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CB54925-CB97-D143-355C-F7482282F60A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8700811"/>
              <a:ext cx="3128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57C1B6F-FA9E-D4D2-10D6-C07AB0B66D8F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-874451"/>
              <a:ext cx="3128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E78AA8A-EB70-5AEF-DDEC-BA4A3CE5534D}"/>
              </a:ext>
            </a:extLst>
          </p:cNvPr>
          <p:cNvGrpSpPr/>
          <p:nvPr/>
        </p:nvGrpSpPr>
        <p:grpSpPr>
          <a:xfrm>
            <a:off x="0" y="4825591"/>
            <a:ext cx="8462682" cy="534330"/>
            <a:chOff x="0" y="4825591"/>
            <a:chExt cx="8462682" cy="53433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8140127-902D-9E9C-E9B9-381FA3D57E6B}"/>
                </a:ext>
              </a:extLst>
            </p:cNvPr>
            <p:cNvSpPr/>
            <p:nvPr/>
          </p:nvSpPr>
          <p:spPr>
            <a:xfrm>
              <a:off x="0" y="4825591"/>
              <a:ext cx="8462682" cy="53433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4" name="Title 2">
              <a:extLst>
                <a:ext uri="{FF2B5EF4-FFF2-40B4-BE49-F238E27FC236}">
                  <a16:creationId xmlns:a16="http://schemas.microsoft.com/office/drawing/2014/main" id="{3030AF28-81F4-C1E7-823B-D6CC26222909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4949640"/>
              <a:ext cx="1555750" cy="286232"/>
            </a:xfrm>
            <a:prstGeom prst="rect">
              <a:avLst/>
            </a:prstGeom>
          </p:spPr>
          <p:txBody>
            <a:bodyPr vert="horz" wrap="square" lIns="90000" tIns="45720" rIns="91440" bIns="4572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24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defRPr>
              </a:lvl1pPr>
            </a:lstStyle>
            <a:p>
              <a:r>
                <a:rPr lang="en-IN" sz="1400" b="1" dirty="0"/>
                <a:t>Deliverables</a:t>
              </a:r>
            </a:p>
          </p:txBody>
        </p:sp>
      </p:grpSp>
      <p:sp>
        <p:nvSpPr>
          <p:cNvPr id="8" name="Holder 5">
            <a:extLst>
              <a:ext uri="{FF2B5EF4-FFF2-40B4-BE49-F238E27FC236}">
                <a16:creationId xmlns:a16="http://schemas.microsoft.com/office/drawing/2014/main" id="{35960B91-4868-B9BE-5FDA-3A6E72555F9D}"/>
              </a:ext>
            </a:extLst>
          </p:cNvPr>
          <p:cNvSpPr txBox="1">
            <a:spLocks/>
          </p:cNvSpPr>
          <p:nvPr/>
        </p:nvSpPr>
        <p:spPr>
          <a:xfrm>
            <a:off x="8370403" y="6456959"/>
            <a:ext cx="288814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7F7F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275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in a meeting&#10;&#10;Description automatically generated">
            <a:extLst>
              <a:ext uri="{FF2B5EF4-FFF2-40B4-BE49-F238E27FC236}">
                <a16:creationId xmlns:a16="http://schemas.microsoft.com/office/drawing/2014/main" id="{31DC4FFD-6688-E2C1-AD80-AA5200D796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20" r="7427"/>
          <a:stretch/>
        </p:blipFill>
        <p:spPr>
          <a:xfrm>
            <a:off x="8462682" y="1"/>
            <a:ext cx="3729317" cy="6857998"/>
          </a:xfrm>
          <a:prstGeom prst="rect">
            <a:avLst/>
          </a:prstGeom>
        </p:spPr>
      </p:pic>
      <p:pic>
        <p:nvPicPr>
          <p:cNvPr id="14" name="Picture 13" descr="People on red seats">
            <a:extLst>
              <a:ext uri="{FF2B5EF4-FFF2-40B4-BE49-F238E27FC236}">
                <a16:creationId xmlns:a16="http://schemas.microsoft.com/office/drawing/2014/main" id="{6E6CEB50-3A1B-E036-8C67-1174B7FADCF3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1" r="29623"/>
          <a:stretch>
            <a:fillRect/>
          </a:stretch>
        </p:blipFill>
        <p:spPr>
          <a:xfrm>
            <a:off x="8462683" y="2"/>
            <a:ext cx="3729317" cy="6857998"/>
          </a:xfrm>
          <a:custGeom>
            <a:avLst/>
            <a:gdLst>
              <a:gd name="connsiteX0" fmla="*/ 0 w 3729317"/>
              <a:gd name="connsiteY0" fmla="*/ 0 h 6857998"/>
              <a:gd name="connsiteX1" fmla="*/ 3729317 w 3729317"/>
              <a:gd name="connsiteY1" fmla="*/ 0 h 6857998"/>
              <a:gd name="connsiteX2" fmla="*/ 3729317 w 3729317"/>
              <a:gd name="connsiteY2" fmla="*/ 6857998 h 6857998"/>
              <a:gd name="connsiteX3" fmla="*/ 0 w 3729317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29317" h="6857998">
                <a:moveTo>
                  <a:pt x="0" y="0"/>
                </a:moveTo>
                <a:lnTo>
                  <a:pt x="3729317" y="0"/>
                </a:lnTo>
                <a:lnTo>
                  <a:pt x="3729317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6A2FE5-0625-9F40-E637-78538B64732A}"/>
              </a:ext>
            </a:extLst>
          </p:cNvPr>
          <p:cNvSpPr/>
          <p:nvPr/>
        </p:nvSpPr>
        <p:spPr>
          <a:xfrm>
            <a:off x="0" y="5359925"/>
            <a:ext cx="8462684" cy="1498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510AB3-4479-7BE6-60CC-75C4BA2C50DE}"/>
              </a:ext>
            </a:extLst>
          </p:cNvPr>
          <p:cNvSpPr/>
          <p:nvPr/>
        </p:nvSpPr>
        <p:spPr>
          <a:xfrm>
            <a:off x="-82924" y="-577860"/>
            <a:ext cx="8462682" cy="535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55" name="Google Shape;55;p3"/>
          <p:cNvSpPr txBox="1">
            <a:spLocks noGrp="1"/>
          </p:cNvSpPr>
          <p:nvPr>
            <p:ph type="title"/>
          </p:nvPr>
        </p:nvSpPr>
        <p:spPr>
          <a:xfrm>
            <a:off x="838200" y="715963"/>
            <a:ext cx="10515600" cy="512586"/>
          </a:xfrm>
          <a:noFill/>
          <a:ln>
            <a:noFill/>
          </a:ln>
        </p:spPr>
        <p:txBody>
          <a:bodyPr spcFirstLastPara="1" vert="horz" wrap="square" lIns="0" tIns="13853" rIns="0" bIns="0" rtlCol="0" anchor="t" anchorCtr="0">
            <a:spAutoFit/>
          </a:bodyPr>
          <a:lstStyle/>
          <a:p>
            <a:r>
              <a:rPr lang="en-US" dirty="0"/>
              <a:t>M&amp;A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Impact Assessment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9F287094-3338-6976-206F-B141F3149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/>
          <a:lstStyle/>
          <a:p>
            <a:fld id="{2F82BEDF-68CB-494D-95C2-E15CBC927B5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D1682450-76FA-9565-3F26-0FACD52ADB28}"/>
              </a:ext>
            </a:extLst>
          </p:cNvPr>
          <p:cNvSpPr txBox="1">
            <a:spLocks/>
          </p:cNvSpPr>
          <p:nvPr/>
        </p:nvSpPr>
        <p:spPr>
          <a:xfrm>
            <a:off x="838199" y="2245970"/>
            <a:ext cx="6974306" cy="61119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00"/>
              </a:spcBef>
              <a:buNone/>
            </a:pPr>
            <a:r>
              <a:rPr lang="en-US" sz="1200" dirty="0">
                <a:solidFill>
                  <a:schemeClr val="tx1"/>
                </a:solidFill>
                <a:sym typeface="Arial"/>
              </a:rPr>
              <a:t>Understand the extent and nature of the changes from the integration for each stakeholder group, assess their readiness for change, and how to influence/leverage them 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C4A8E027-AF28-2892-7BED-9CCC50768434}"/>
              </a:ext>
            </a:extLst>
          </p:cNvPr>
          <p:cNvSpPr txBox="1">
            <a:spLocks/>
          </p:cNvSpPr>
          <p:nvPr/>
        </p:nvSpPr>
        <p:spPr>
          <a:xfrm>
            <a:off x="838200" y="5972176"/>
            <a:ext cx="4921133" cy="53860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32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648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864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1080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>
                <a:sym typeface="Arial"/>
              </a:rPr>
              <a:t>Change impact assessment</a:t>
            </a:r>
          </a:p>
          <a:p>
            <a:r>
              <a:rPr lang="en-US" dirty="0">
                <a:sym typeface="Arial"/>
              </a:rPr>
              <a:t>Change mitigation strategies</a:t>
            </a:r>
          </a:p>
        </p:txBody>
      </p:sp>
      <p:sp>
        <p:nvSpPr>
          <p:cNvPr id="34" name="Content Placeholder 1">
            <a:extLst>
              <a:ext uri="{FF2B5EF4-FFF2-40B4-BE49-F238E27FC236}">
                <a16:creationId xmlns:a16="http://schemas.microsoft.com/office/drawing/2014/main" id="{8D0696B0-39BC-3269-91E6-A6F5DDB29A7E}"/>
              </a:ext>
            </a:extLst>
          </p:cNvPr>
          <p:cNvSpPr txBox="1">
            <a:spLocks/>
          </p:cNvSpPr>
          <p:nvPr/>
        </p:nvSpPr>
        <p:spPr>
          <a:xfrm>
            <a:off x="838200" y="3104388"/>
            <a:ext cx="7095074" cy="184665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16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32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2pPr>
            <a:lvl3pPr marL="648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3pPr>
            <a:lvl4pPr marL="864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4pPr>
            <a:lvl5pPr marL="1080000" indent="-216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1200" dirty="0">
                <a:sym typeface="Arial"/>
              </a:rPr>
              <a:t>Identify priority workstreams with most urgent need during IMO Kickoff meeting</a:t>
            </a:r>
          </a:p>
          <a:p>
            <a:pPr>
              <a:spcBef>
                <a:spcPts val="600"/>
              </a:spcBef>
            </a:pPr>
            <a:r>
              <a:rPr lang="en-US" sz="1200" dirty="0">
                <a:sym typeface="Arial"/>
              </a:rPr>
              <a:t>Conduct interviews with each Functional Lead to learn:</a:t>
            </a:r>
          </a:p>
          <a:p>
            <a:pPr lvl="1">
              <a:spcBef>
                <a:spcPts val="600"/>
              </a:spcBef>
            </a:pPr>
            <a:r>
              <a:rPr lang="en-US" sz="1200" dirty="0">
                <a:sym typeface="Arial"/>
              </a:rPr>
              <a:t>Differences between current and proposed future state</a:t>
            </a:r>
          </a:p>
          <a:p>
            <a:pPr lvl="1">
              <a:spcBef>
                <a:spcPts val="600"/>
              </a:spcBef>
            </a:pPr>
            <a:r>
              <a:rPr lang="en-US" sz="1200" dirty="0">
                <a:sym typeface="Arial"/>
              </a:rPr>
              <a:t>Impact to stakeholders and the complexity of process and capability changes</a:t>
            </a:r>
          </a:p>
          <a:p>
            <a:pPr lvl="1">
              <a:spcBef>
                <a:spcPts val="600"/>
              </a:spcBef>
            </a:pPr>
            <a:r>
              <a:rPr lang="en-US" sz="1200" dirty="0">
                <a:sym typeface="Arial"/>
              </a:rPr>
              <a:t>Communications to stakeholders and their training needs</a:t>
            </a:r>
          </a:p>
          <a:p>
            <a:pPr lvl="1">
              <a:spcBef>
                <a:spcPts val="600"/>
              </a:spcBef>
            </a:pPr>
            <a:r>
              <a:rPr lang="en-US" sz="1200" dirty="0">
                <a:sym typeface="Arial"/>
              </a:rPr>
              <a:t>Potential risks and mitigating actions</a:t>
            </a:r>
          </a:p>
          <a:p>
            <a:pPr>
              <a:spcBef>
                <a:spcPts val="600"/>
              </a:spcBef>
            </a:pPr>
            <a:r>
              <a:rPr lang="en-US" sz="1200" dirty="0">
                <a:sym typeface="Arial"/>
              </a:rPr>
              <a:t>Analyze impacts on stakeholder groups and recommend risk mitigation strategies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B4C8D022-DCB3-3CE7-69A6-0413F171A016}"/>
              </a:ext>
            </a:extLst>
          </p:cNvPr>
          <p:cNvSpPr txBox="1">
            <a:spLocks/>
          </p:cNvSpPr>
          <p:nvPr/>
        </p:nvSpPr>
        <p:spPr>
          <a:xfrm>
            <a:off x="838201" y="1473642"/>
            <a:ext cx="1261702" cy="590931"/>
          </a:xfrm>
          <a:prstGeom prst="rect">
            <a:avLst/>
          </a:prstGeom>
        </p:spPr>
        <p:txBody>
          <a:bodyPr vert="horz" wrap="square" lIns="9000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br>
              <a:rPr lang="en-I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</a:br>
            <a:r>
              <a:rPr lang="en-I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Purpose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B4D5C0-204B-719A-3987-DB6CCA1E2C85}"/>
              </a:ext>
            </a:extLst>
          </p:cNvPr>
          <p:cNvGrpSpPr/>
          <p:nvPr/>
        </p:nvGrpSpPr>
        <p:grpSpPr>
          <a:xfrm>
            <a:off x="755274" y="1510862"/>
            <a:ext cx="6974306" cy="1461397"/>
            <a:chOff x="838200" y="2518343"/>
            <a:chExt cx="3128685" cy="9760351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75B61C4-BB13-2552-2560-3C47AC2C4F6E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12278694"/>
              <a:ext cx="3128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1359D56-4A3B-D651-B191-32734D9023E4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2518343"/>
              <a:ext cx="3128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4F39390-0F54-3C02-6659-82F0ECEBF39F}"/>
              </a:ext>
            </a:extLst>
          </p:cNvPr>
          <p:cNvGrpSpPr/>
          <p:nvPr/>
        </p:nvGrpSpPr>
        <p:grpSpPr>
          <a:xfrm>
            <a:off x="0" y="5239468"/>
            <a:ext cx="8462682" cy="534330"/>
            <a:chOff x="0" y="4825591"/>
            <a:chExt cx="8462682" cy="53433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9ECBAA8-6B69-3373-A175-3E45E021BE12}"/>
                </a:ext>
              </a:extLst>
            </p:cNvPr>
            <p:cNvSpPr/>
            <p:nvPr/>
          </p:nvSpPr>
          <p:spPr>
            <a:xfrm>
              <a:off x="0" y="4825591"/>
              <a:ext cx="8462682" cy="53433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4" name="Title 2">
              <a:extLst>
                <a:ext uri="{FF2B5EF4-FFF2-40B4-BE49-F238E27FC236}">
                  <a16:creationId xmlns:a16="http://schemas.microsoft.com/office/drawing/2014/main" id="{7AC70379-FA11-9A3F-256F-691CAE2B7E9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4949640"/>
              <a:ext cx="1555750" cy="286232"/>
            </a:xfrm>
            <a:prstGeom prst="rect">
              <a:avLst/>
            </a:prstGeom>
          </p:spPr>
          <p:txBody>
            <a:bodyPr vert="horz" wrap="square" lIns="90000" tIns="45720" rIns="91440" bIns="4572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24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defRPr>
              </a:lvl1pPr>
            </a:lstStyle>
            <a:p>
              <a:r>
                <a:rPr lang="en-IN" sz="1400" b="1" dirty="0"/>
                <a:t>Deliverables</a:t>
              </a:r>
            </a:p>
          </p:txBody>
        </p:sp>
      </p:grpSp>
      <p:sp>
        <p:nvSpPr>
          <p:cNvPr id="8" name="Holder 5">
            <a:extLst>
              <a:ext uri="{FF2B5EF4-FFF2-40B4-BE49-F238E27FC236}">
                <a16:creationId xmlns:a16="http://schemas.microsoft.com/office/drawing/2014/main" id="{5E578647-8CE2-2081-9B95-9D43548F98D5}"/>
              </a:ext>
            </a:extLst>
          </p:cNvPr>
          <p:cNvSpPr txBox="1">
            <a:spLocks/>
          </p:cNvSpPr>
          <p:nvPr/>
        </p:nvSpPr>
        <p:spPr>
          <a:xfrm>
            <a:off x="8370403" y="6456959"/>
            <a:ext cx="288814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7F7F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743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Two business people communicating">
            <a:extLst>
              <a:ext uri="{FF2B5EF4-FFF2-40B4-BE49-F238E27FC236}">
                <a16:creationId xmlns:a16="http://schemas.microsoft.com/office/drawing/2014/main" id="{2B5786B6-8026-4DF2-96EE-EC5F8F1CEF01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31" r="32225"/>
          <a:stretch>
            <a:fillRect/>
          </a:stretch>
        </p:blipFill>
        <p:spPr>
          <a:xfrm>
            <a:off x="8462682" y="242144"/>
            <a:ext cx="3729317" cy="6857998"/>
          </a:xfrm>
          <a:custGeom>
            <a:avLst/>
            <a:gdLst>
              <a:gd name="connsiteX0" fmla="*/ 0 w 3729317"/>
              <a:gd name="connsiteY0" fmla="*/ 0 h 6857998"/>
              <a:gd name="connsiteX1" fmla="*/ 3729317 w 3729317"/>
              <a:gd name="connsiteY1" fmla="*/ 0 h 6857998"/>
              <a:gd name="connsiteX2" fmla="*/ 3729317 w 3729317"/>
              <a:gd name="connsiteY2" fmla="*/ 6857998 h 6857998"/>
              <a:gd name="connsiteX3" fmla="*/ 0 w 3729317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29317" h="6857998">
                <a:moveTo>
                  <a:pt x="0" y="0"/>
                </a:moveTo>
                <a:lnTo>
                  <a:pt x="3729317" y="0"/>
                </a:lnTo>
                <a:lnTo>
                  <a:pt x="3729317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6A2FE5-0625-9F40-E637-78538B64732A}"/>
              </a:ext>
            </a:extLst>
          </p:cNvPr>
          <p:cNvSpPr/>
          <p:nvPr/>
        </p:nvSpPr>
        <p:spPr>
          <a:xfrm>
            <a:off x="-3" y="5349386"/>
            <a:ext cx="8462684" cy="1498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510AB3-4479-7BE6-60CC-75C4BA2C50DE}"/>
              </a:ext>
            </a:extLst>
          </p:cNvPr>
          <p:cNvSpPr/>
          <p:nvPr/>
        </p:nvSpPr>
        <p:spPr>
          <a:xfrm>
            <a:off x="1" y="0"/>
            <a:ext cx="8462682" cy="535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55" name="Google Shape;55;p3"/>
          <p:cNvSpPr txBox="1">
            <a:spLocks noGrp="1"/>
          </p:cNvSpPr>
          <p:nvPr>
            <p:ph type="title"/>
          </p:nvPr>
        </p:nvSpPr>
        <p:spPr>
          <a:xfrm>
            <a:off x="838200" y="715963"/>
            <a:ext cx="10515600" cy="512586"/>
          </a:xfrm>
          <a:noFill/>
          <a:ln>
            <a:noFill/>
          </a:ln>
        </p:spPr>
        <p:txBody>
          <a:bodyPr spcFirstLastPara="1" vert="horz" wrap="square" lIns="0" tIns="13853" rIns="0" bIns="0" rtlCol="0" anchor="t" anchorCtr="0">
            <a:spAutoFit/>
          </a:bodyPr>
          <a:lstStyle/>
          <a:p>
            <a:r>
              <a:rPr lang="en-US" dirty="0"/>
              <a:t>Week 1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Onboarding Plan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9F287094-3338-6976-206F-B141F3149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/>
          <a:lstStyle/>
          <a:p>
            <a:fld id="{2F82BEDF-68CB-494D-95C2-E15CBC927B5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D1682450-76FA-9565-3F26-0FACD52ADB28}"/>
              </a:ext>
            </a:extLst>
          </p:cNvPr>
          <p:cNvSpPr txBox="1">
            <a:spLocks/>
          </p:cNvSpPr>
          <p:nvPr/>
        </p:nvSpPr>
        <p:spPr>
          <a:xfrm>
            <a:off x="838199" y="2319809"/>
            <a:ext cx="6974306" cy="33419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400" b="0" i="0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32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648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864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1080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50000"/>
              </a:lnSpc>
            </a:pPr>
            <a:r>
              <a:rPr lang="en-US" sz="1200" dirty="0">
                <a:sym typeface="Arial"/>
              </a:rPr>
              <a:t>Provide a positive experience rich with information for acquired company employees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C4A8E027-AF28-2892-7BED-9CCC50768434}"/>
              </a:ext>
            </a:extLst>
          </p:cNvPr>
          <p:cNvSpPr txBox="1">
            <a:spLocks/>
          </p:cNvSpPr>
          <p:nvPr/>
        </p:nvSpPr>
        <p:spPr>
          <a:xfrm>
            <a:off x="838200" y="5578046"/>
            <a:ext cx="4921133" cy="10618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32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648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864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1080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>
                <a:sym typeface="Arial"/>
              </a:rPr>
              <a:t>Change management training</a:t>
            </a:r>
          </a:p>
          <a:p>
            <a:r>
              <a:rPr lang="en-US" dirty="0">
                <a:sym typeface="Arial"/>
              </a:rPr>
              <a:t>Information guides for employees, suppliers, and customers </a:t>
            </a:r>
          </a:p>
          <a:p>
            <a:r>
              <a:rPr lang="en-US" dirty="0">
                <a:sym typeface="Arial"/>
              </a:rPr>
              <a:t>Changes to benefits</a:t>
            </a:r>
          </a:p>
          <a:p>
            <a:r>
              <a:rPr lang="en-US" dirty="0">
                <a:sym typeface="Arial"/>
              </a:rPr>
              <a:t>Other changes impacting employees</a:t>
            </a:r>
          </a:p>
        </p:txBody>
      </p:sp>
      <p:sp>
        <p:nvSpPr>
          <p:cNvPr id="34" name="Content Placeholder 1">
            <a:extLst>
              <a:ext uri="{FF2B5EF4-FFF2-40B4-BE49-F238E27FC236}">
                <a16:creationId xmlns:a16="http://schemas.microsoft.com/office/drawing/2014/main" id="{8D0696B0-39BC-3269-91E6-A6F5DDB29A7E}"/>
              </a:ext>
            </a:extLst>
          </p:cNvPr>
          <p:cNvSpPr txBox="1">
            <a:spLocks/>
          </p:cNvSpPr>
          <p:nvPr/>
        </p:nvSpPr>
        <p:spPr>
          <a:xfrm>
            <a:off x="838200" y="3104388"/>
            <a:ext cx="7095074" cy="132343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32000" lvl="1" indent="-2160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System Font Regular"/>
              <a:buChar char="–"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648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864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1080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buNone/>
            </a:pPr>
            <a:r>
              <a:rPr lang="en-US" dirty="0">
                <a:sym typeface="Arial"/>
              </a:rPr>
              <a:t>Includes:</a:t>
            </a:r>
            <a:endParaRPr lang="en-US" dirty="0"/>
          </a:p>
          <a:p>
            <a:pPr marL="216000" lvl="1">
              <a:buFont typeface="Arial" panose="020B0604020202020204" pitchFamily="34" charset="0"/>
              <a:buChar char="•"/>
            </a:pPr>
            <a:r>
              <a:rPr lang="en-US" dirty="0">
                <a:sym typeface="Arial"/>
              </a:rPr>
              <a:t>Communications</a:t>
            </a:r>
          </a:p>
          <a:p>
            <a:pPr marL="216000" lvl="1">
              <a:buFont typeface="Arial" panose="020B0604020202020204" pitchFamily="34" charset="0"/>
              <a:buChar char="•"/>
            </a:pPr>
            <a:r>
              <a:rPr lang="en-US" dirty="0">
                <a:sym typeface="Arial"/>
              </a:rPr>
              <a:t>Welcome kits</a:t>
            </a:r>
          </a:p>
          <a:p>
            <a:pPr marL="216000" lvl="1">
              <a:buFont typeface="Arial" panose="020B0604020202020204" pitchFamily="34" charset="0"/>
              <a:buChar char="•"/>
            </a:pPr>
            <a:r>
              <a:rPr lang="en-US" dirty="0">
                <a:sym typeface="Arial"/>
              </a:rPr>
              <a:t>Change management training</a:t>
            </a:r>
            <a:endParaRPr lang="en-US" dirty="0"/>
          </a:p>
          <a:p>
            <a:pPr marL="216000" lvl="1">
              <a:buFont typeface="Arial" panose="020B0604020202020204" pitchFamily="34" charset="0"/>
              <a:buChar char="•"/>
            </a:pPr>
            <a:r>
              <a:rPr lang="en-US" dirty="0">
                <a:sym typeface="Arial"/>
              </a:rPr>
              <a:t>Acquirer’s norms and processes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8065E7AF-954F-562C-68C1-C0167D78A5D2}"/>
              </a:ext>
            </a:extLst>
          </p:cNvPr>
          <p:cNvSpPr txBox="1">
            <a:spLocks/>
          </p:cNvSpPr>
          <p:nvPr/>
        </p:nvSpPr>
        <p:spPr>
          <a:xfrm>
            <a:off x="838201" y="1473642"/>
            <a:ext cx="1261702" cy="590931"/>
          </a:xfrm>
          <a:prstGeom prst="rect">
            <a:avLst/>
          </a:prstGeom>
        </p:spPr>
        <p:txBody>
          <a:bodyPr vert="horz" wrap="square" lIns="9000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en-IN" sz="18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I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Purpose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ADC1ED0-9F3C-F455-B3F3-2B4C2BC2FAC6}"/>
              </a:ext>
            </a:extLst>
          </p:cNvPr>
          <p:cNvGrpSpPr/>
          <p:nvPr/>
        </p:nvGrpSpPr>
        <p:grpSpPr>
          <a:xfrm>
            <a:off x="838199" y="1508614"/>
            <a:ext cx="6974306" cy="1441136"/>
            <a:chOff x="838200" y="-924222"/>
            <a:chExt cx="3128685" cy="9625033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64BBC8E-33F4-CC33-E508-2D29AA42D373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8700811"/>
              <a:ext cx="3128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38A8D19-7AD5-0C66-4228-86E4890891C8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-924222"/>
              <a:ext cx="3128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CF4E9F2-5F53-BF80-F7CD-68E05B7B3318}"/>
              </a:ext>
            </a:extLst>
          </p:cNvPr>
          <p:cNvGrpSpPr/>
          <p:nvPr/>
        </p:nvGrpSpPr>
        <p:grpSpPr>
          <a:xfrm>
            <a:off x="0" y="4825591"/>
            <a:ext cx="8462682" cy="534330"/>
            <a:chOff x="0" y="4825591"/>
            <a:chExt cx="8462682" cy="53433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3000329-6722-C599-9404-8AFA18264EDA}"/>
                </a:ext>
              </a:extLst>
            </p:cNvPr>
            <p:cNvSpPr/>
            <p:nvPr/>
          </p:nvSpPr>
          <p:spPr>
            <a:xfrm>
              <a:off x="0" y="4825591"/>
              <a:ext cx="8462682" cy="53433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4" name="Title 2">
              <a:extLst>
                <a:ext uri="{FF2B5EF4-FFF2-40B4-BE49-F238E27FC236}">
                  <a16:creationId xmlns:a16="http://schemas.microsoft.com/office/drawing/2014/main" id="{2ABF5F8E-4C21-5DBB-4154-35BAC6154944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4949640"/>
              <a:ext cx="1555750" cy="286232"/>
            </a:xfrm>
            <a:prstGeom prst="rect">
              <a:avLst/>
            </a:prstGeom>
          </p:spPr>
          <p:txBody>
            <a:bodyPr vert="horz" wrap="square" lIns="90000" tIns="45720" rIns="91440" bIns="4572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24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defRPr>
              </a:lvl1pPr>
            </a:lstStyle>
            <a:p>
              <a:r>
                <a:rPr lang="en-IN" sz="1400" b="1" dirty="0"/>
                <a:t>Deliverables</a:t>
              </a:r>
            </a:p>
          </p:txBody>
        </p:sp>
      </p:grpSp>
      <p:sp>
        <p:nvSpPr>
          <p:cNvPr id="8" name="Holder 5">
            <a:extLst>
              <a:ext uri="{FF2B5EF4-FFF2-40B4-BE49-F238E27FC236}">
                <a16:creationId xmlns:a16="http://schemas.microsoft.com/office/drawing/2014/main" id="{3F66B9D2-E8E9-26F9-0A2A-DEAC5F25A949}"/>
              </a:ext>
            </a:extLst>
          </p:cNvPr>
          <p:cNvSpPr txBox="1">
            <a:spLocks/>
          </p:cNvSpPr>
          <p:nvPr/>
        </p:nvSpPr>
        <p:spPr>
          <a:xfrm>
            <a:off x="8370403" y="6456959"/>
            <a:ext cx="288814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7F7F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640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ople at work">
            <a:extLst>
              <a:ext uri="{FF2B5EF4-FFF2-40B4-BE49-F238E27FC236}">
                <a16:creationId xmlns:a16="http://schemas.microsoft.com/office/drawing/2014/main" id="{34ED13F2-1ED5-9C1E-BD0E-9B8D5586CF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7" r="40740"/>
          <a:stretch/>
        </p:blipFill>
        <p:spPr>
          <a:xfrm>
            <a:off x="8462683" y="3"/>
            <a:ext cx="3729317" cy="6857997"/>
          </a:xfrm>
          <a:custGeom>
            <a:avLst/>
            <a:gdLst>
              <a:gd name="connsiteX0" fmla="*/ 0 w 3729317"/>
              <a:gd name="connsiteY0" fmla="*/ 0 h 6857997"/>
              <a:gd name="connsiteX1" fmla="*/ 3729317 w 3729317"/>
              <a:gd name="connsiteY1" fmla="*/ 0 h 6857997"/>
              <a:gd name="connsiteX2" fmla="*/ 3729317 w 3729317"/>
              <a:gd name="connsiteY2" fmla="*/ 6857997 h 6857997"/>
              <a:gd name="connsiteX3" fmla="*/ 0 w 3729317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29317" h="6857997">
                <a:moveTo>
                  <a:pt x="0" y="0"/>
                </a:moveTo>
                <a:lnTo>
                  <a:pt x="3729317" y="0"/>
                </a:lnTo>
                <a:lnTo>
                  <a:pt x="3729317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6A2FE5-0625-9F40-E637-78538B64732A}"/>
              </a:ext>
            </a:extLst>
          </p:cNvPr>
          <p:cNvSpPr/>
          <p:nvPr/>
        </p:nvSpPr>
        <p:spPr>
          <a:xfrm>
            <a:off x="0" y="5359925"/>
            <a:ext cx="8462684" cy="1498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510AB3-4479-7BE6-60CC-75C4BA2C50DE}"/>
              </a:ext>
            </a:extLst>
          </p:cNvPr>
          <p:cNvSpPr/>
          <p:nvPr/>
        </p:nvSpPr>
        <p:spPr>
          <a:xfrm>
            <a:off x="1" y="0"/>
            <a:ext cx="8462682" cy="535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55" name="Google Shape;55;p3"/>
          <p:cNvSpPr txBox="1">
            <a:spLocks noGrp="1"/>
          </p:cNvSpPr>
          <p:nvPr>
            <p:ph type="title"/>
          </p:nvPr>
        </p:nvSpPr>
        <p:spPr>
          <a:xfrm>
            <a:off x="838200" y="715963"/>
            <a:ext cx="10515600" cy="512586"/>
          </a:xfrm>
          <a:noFill/>
          <a:ln>
            <a:noFill/>
          </a:ln>
        </p:spPr>
        <p:txBody>
          <a:bodyPr spcFirstLastPara="1" vert="horz" wrap="square" lIns="0" tIns="13853" rIns="0" bIns="0" rtlCol="0" anchor="t" anchorCtr="0">
            <a:spAutoFit/>
          </a:bodyPr>
          <a:lstStyle/>
          <a:p>
            <a:r>
              <a:rPr lang="en-US" dirty="0"/>
              <a:t>M&amp;A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Communications Plan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9F287094-3338-6976-206F-B141F3149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/>
          <a:lstStyle/>
          <a:p>
            <a:fld id="{2F82BEDF-68CB-494D-95C2-E15CBC927B5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D1682450-76FA-9565-3F26-0FACD52ADB28}"/>
              </a:ext>
            </a:extLst>
          </p:cNvPr>
          <p:cNvSpPr txBox="1">
            <a:spLocks/>
          </p:cNvSpPr>
          <p:nvPr/>
        </p:nvSpPr>
        <p:spPr>
          <a:xfrm>
            <a:off x="838198" y="2181310"/>
            <a:ext cx="6974305" cy="61119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400" b="0" i="0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32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648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864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1080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50000"/>
              </a:lnSpc>
            </a:pPr>
            <a:r>
              <a:rPr lang="en-US" sz="1200" dirty="0">
                <a:sym typeface="Arial"/>
              </a:rPr>
              <a:t>Keep stakeholders informed of integration changes and their importance, relevance, and benefits to achieve stakeholder support and advocacy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C4A8E027-AF28-2892-7BED-9CCC50768434}"/>
              </a:ext>
            </a:extLst>
          </p:cNvPr>
          <p:cNvSpPr txBox="1">
            <a:spLocks/>
          </p:cNvSpPr>
          <p:nvPr/>
        </p:nvSpPr>
        <p:spPr>
          <a:xfrm>
            <a:off x="838200" y="5667365"/>
            <a:ext cx="4921133" cy="88319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32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648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864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1080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R="6157">
              <a:lnSpc>
                <a:spcPct val="118995"/>
              </a:lnSpc>
              <a:buClr>
                <a:srgbClr val="000000"/>
              </a:buClr>
              <a:buSzPts val="2679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Communications plan</a:t>
            </a:r>
          </a:p>
          <a:p>
            <a:pPr marR="6157">
              <a:lnSpc>
                <a:spcPct val="118995"/>
              </a:lnSpc>
              <a:buClr>
                <a:srgbClr val="000000"/>
              </a:buClr>
              <a:buSzPts val="2679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FAQs and core messages</a:t>
            </a:r>
          </a:p>
          <a:p>
            <a:pPr>
              <a:buClr>
                <a:srgbClr val="000000"/>
              </a:buClr>
              <a:buSzPts val="2679"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Employee Day 1 playbook</a:t>
            </a:r>
            <a:endParaRPr lang="en-US" dirty="0">
              <a:sym typeface="Arial"/>
            </a:endParaRPr>
          </a:p>
        </p:txBody>
      </p:sp>
      <p:sp>
        <p:nvSpPr>
          <p:cNvPr id="34" name="Content Placeholder 1">
            <a:extLst>
              <a:ext uri="{FF2B5EF4-FFF2-40B4-BE49-F238E27FC236}">
                <a16:creationId xmlns:a16="http://schemas.microsoft.com/office/drawing/2014/main" id="{8D0696B0-39BC-3269-91E6-A6F5DDB29A7E}"/>
              </a:ext>
            </a:extLst>
          </p:cNvPr>
          <p:cNvSpPr txBox="1">
            <a:spLocks/>
          </p:cNvSpPr>
          <p:nvPr/>
        </p:nvSpPr>
        <p:spPr>
          <a:xfrm>
            <a:off x="838200" y="3104388"/>
            <a:ext cx="7095074" cy="90794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32000" lvl="1" indent="-2160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System Font Regular"/>
              <a:buChar char="–"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648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SzPct val="85000"/>
              <a:buFont typeface="Wingdings" pitchFamily="2" charset="2"/>
              <a:buChar char="§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864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System Font Regular"/>
              <a:buChar char="–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1080000" indent="-216000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16000" lvl="1">
              <a:buFont typeface="Arial" panose="020B0604020202020204" pitchFamily="34" charset="0"/>
              <a:buChar char="•"/>
            </a:pPr>
            <a:r>
              <a:rPr lang="en-US" dirty="0">
                <a:sym typeface="Arial"/>
              </a:rPr>
              <a:t>Develop plan to ensure stakeholder groups receives accurate, timely, tailored, clear information</a:t>
            </a:r>
          </a:p>
          <a:p>
            <a:pPr marL="216000" lvl="1">
              <a:buFont typeface="Arial" panose="020B0604020202020204" pitchFamily="34" charset="0"/>
              <a:buChar char="•"/>
            </a:pPr>
            <a:r>
              <a:rPr lang="en-US" dirty="0">
                <a:sym typeface="Arial"/>
              </a:rPr>
              <a:t>Leverage results of change impact assessment to make recommendations on communications and engagement opportunities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F7EFA2D8-D3AC-CFFE-6112-7B33CD2AC648}"/>
              </a:ext>
            </a:extLst>
          </p:cNvPr>
          <p:cNvSpPr txBox="1">
            <a:spLocks/>
          </p:cNvSpPr>
          <p:nvPr/>
        </p:nvSpPr>
        <p:spPr>
          <a:xfrm>
            <a:off x="838201" y="1473642"/>
            <a:ext cx="1261702" cy="590931"/>
          </a:xfrm>
          <a:prstGeom prst="rect">
            <a:avLst/>
          </a:prstGeom>
        </p:spPr>
        <p:txBody>
          <a:bodyPr vert="horz" wrap="square" lIns="9000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br>
              <a:rPr lang="en-I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</a:br>
            <a:r>
              <a:rPr lang="en-I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Purpose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7B6FE6-BB54-FDAB-D3C3-462CD742F2EA}"/>
              </a:ext>
            </a:extLst>
          </p:cNvPr>
          <p:cNvGrpSpPr/>
          <p:nvPr/>
        </p:nvGrpSpPr>
        <p:grpSpPr>
          <a:xfrm>
            <a:off x="838197" y="1551093"/>
            <a:ext cx="6974306" cy="1405979"/>
            <a:chOff x="838200" y="2394973"/>
            <a:chExt cx="3128685" cy="9390226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6B66814-473A-9DE9-A30D-84ED2124AB31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11785199"/>
              <a:ext cx="3128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FFAD297-3F72-467F-EE68-75C026E0660D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2394973"/>
              <a:ext cx="31286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CACEF08-21D6-557A-1F28-2CF3CB463ADA}"/>
              </a:ext>
            </a:extLst>
          </p:cNvPr>
          <p:cNvGrpSpPr/>
          <p:nvPr/>
        </p:nvGrpSpPr>
        <p:grpSpPr>
          <a:xfrm>
            <a:off x="0" y="4825591"/>
            <a:ext cx="8462682" cy="534330"/>
            <a:chOff x="0" y="4825591"/>
            <a:chExt cx="8462682" cy="53433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930624A-5E85-5378-2D55-565D68E2E6EE}"/>
                </a:ext>
              </a:extLst>
            </p:cNvPr>
            <p:cNvSpPr/>
            <p:nvPr/>
          </p:nvSpPr>
          <p:spPr>
            <a:xfrm>
              <a:off x="0" y="4825591"/>
              <a:ext cx="8462682" cy="53433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8" name="Title 2">
              <a:extLst>
                <a:ext uri="{FF2B5EF4-FFF2-40B4-BE49-F238E27FC236}">
                  <a16:creationId xmlns:a16="http://schemas.microsoft.com/office/drawing/2014/main" id="{3BEFAEC8-835D-6758-3DD4-1C7BF6C7D5CF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4949640"/>
              <a:ext cx="1555750" cy="286232"/>
            </a:xfrm>
            <a:prstGeom prst="rect">
              <a:avLst/>
            </a:prstGeom>
          </p:spPr>
          <p:txBody>
            <a:bodyPr vert="horz" wrap="square" lIns="90000" tIns="45720" rIns="91440" bIns="4572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2400" b="0" i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  <a:ea typeface="+mj-ea"/>
                  <a:cs typeface="Times New Roman" panose="02020603050405020304" pitchFamily="18" charset="0"/>
                </a:defRPr>
              </a:lvl1pPr>
            </a:lstStyle>
            <a:p>
              <a:r>
                <a:rPr lang="en-IN" sz="1400" b="1" dirty="0"/>
                <a:t>Deliverables</a:t>
              </a:r>
            </a:p>
          </p:txBody>
        </p:sp>
      </p:grpSp>
      <p:sp>
        <p:nvSpPr>
          <p:cNvPr id="9" name="Holder 5">
            <a:extLst>
              <a:ext uri="{FF2B5EF4-FFF2-40B4-BE49-F238E27FC236}">
                <a16:creationId xmlns:a16="http://schemas.microsoft.com/office/drawing/2014/main" id="{3C1C46E3-7285-5CC1-094A-16F67F2DA09A}"/>
              </a:ext>
            </a:extLst>
          </p:cNvPr>
          <p:cNvSpPr txBox="1">
            <a:spLocks/>
          </p:cNvSpPr>
          <p:nvPr/>
        </p:nvSpPr>
        <p:spPr>
          <a:xfrm>
            <a:off x="8370403" y="6456959"/>
            <a:ext cx="288814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7F7F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474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E855A60-0D3A-60BC-7664-CAD063B79C78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D2B8CD-36D2-40A6-F52A-D36B27086FF2}"/>
              </a:ext>
            </a:extLst>
          </p:cNvPr>
          <p:cNvSpPr/>
          <p:nvPr/>
        </p:nvSpPr>
        <p:spPr>
          <a:xfrm>
            <a:off x="0" y="1"/>
            <a:ext cx="5245101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95" name="Google Shape;95;p7"/>
          <p:cNvSpPr txBox="1">
            <a:spLocks noGrp="1"/>
          </p:cNvSpPr>
          <p:nvPr>
            <p:ph type="title"/>
          </p:nvPr>
        </p:nvSpPr>
        <p:spPr>
          <a:xfrm>
            <a:off x="838200" y="715963"/>
            <a:ext cx="10515600" cy="512586"/>
          </a:xfrm>
          <a:noFill/>
          <a:ln>
            <a:noFill/>
          </a:ln>
        </p:spPr>
        <p:txBody>
          <a:bodyPr spcFirstLastPara="1" vert="horz" wrap="square" lIns="0" tIns="13853" rIns="0" bIns="0" rtlCol="0" anchor="t" anchorCtr="0">
            <a:spAutoFit/>
          </a:bodyPr>
          <a:lstStyle/>
          <a:p>
            <a:r>
              <a:rPr lang="en-US" dirty="0"/>
              <a:t>M&amp;A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Project Plan</a:t>
            </a:r>
          </a:p>
        </p:txBody>
      </p:sp>
      <p:graphicFrame>
        <p:nvGraphicFramePr>
          <p:cNvPr id="96" name="Google Shape;96;p7"/>
          <p:cNvGraphicFramePr/>
          <p:nvPr>
            <p:extLst>
              <p:ext uri="{D42A27DB-BD31-4B8C-83A1-F6EECF244321}">
                <p14:modId xmlns:p14="http://schemas.microsoft.com/office/powerpoint/2010/main" val="3669514706"/>
              </p:ext>
            </p:extLst>
          </p:nvPr>
        </p:nvGraphicFramePr>
        <p:xfrm>
          <a:off x="838800" y="1605377"/>
          <a:ext cx="10515003" cy="471061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405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5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5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5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53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53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53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53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53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537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537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428238"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TOPIC</a:t>
                      </a:r>
                      <a:endParaRPr lang="en-US"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16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13-JAN</a:t>
                      </a: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03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20-JAN</a:t>
                      </a: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03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27-FEB</a:t>
                      </a: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16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4-FEB</a:t>
                      </a: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03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11-FEB</a:t>
                      </a: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03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18-FEB</a:t>
                      </a: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16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25-FEB</a:t>
                      </a: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969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4-MAR</a:t>
                      </a: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03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11-MAR</a:t>
                      </a: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22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18-MAR</a:t>
                      </a: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969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u="none" strike="noStrike" cap="none" dirty="0">
                          <a:solidFill>
                            <a:schemeClr val="accent3"/>
                          </a:solidFill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25-MAR</a:t>
                      </a: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238"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Share change progress during weekly </a:t>
                      </a:r>
                      <a:r>
                        <a:rPr lang="en-US" sz="900" i="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integration</a:t>
                      </a:r>
                      <a:r>
                        <a:rPr lang="en-US" sz="900" i="1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90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team meetings</a:t>
                      </a:r>
                      <a:endParaRPr sz="900" u="none" strike="noStrike" cap="none" dirty="0">
                        <a:latin typeface="Century Gothic" panose="020B0502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solidFill>
                          <a:schemeClr val="accent3"/>
                        </a:solidFill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238"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Develop and support Day 1 communications</a:t>
                      </a:r>
                      <a:endParaRPr sz="900" u="none" strike="noStrike" cap="none" dirty="0">
                        <a:latin typeface="Century Gothic" panose="020B0502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238">
                <a:tc>
                  <a:txBody>
                    <a:bodyPr/>
                    <a:lstStyle/>
                    <a:p>
                      <a:pPr marL="100330" marR="299085" lvl="0" indent="0" algn="l" rtl="0">
                        <a:lnSpc>
                          <a:spcPct val="1034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Continue to support week 2 and 3 communications and change plan</a:t>
                      </a:r>
                      <a:endParaRPr sz="900" u="none" strike="noStrike" cap="none" dirty="0">
                        <a:latin typeface="Century Gothic" panose="020B0502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238"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Align on plan and prioritized workstreams; begin scheduling interviews</a:t>
                      </a:r>
                      <a:endParaRPr sz="900" u="none" strike="noStrike" cap="none" dirty="0">
                        <a:latin typeface="Century Gothic" panose="020B0502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238"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Conduct change impact assessment interviews with workstream leads</a:t>
                      </a:r>
                      <a:endParaRPr sz="900" u="none" strike="noStrike" cap="none" dirty="0">
                        <a:latin typeface="Century Gothic" panose="020B0502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238">
                <a:tc>
                  <a:txBody>
                    <a:bodyPr/>
                    <a:lstStyle/>
                    <a:p>
                      <a:pPr marL="100330" marR="173990" lvl="0" indent="0" algn="l" rtl="0">
                        <a:lnSpc>
                          <a:spcPct val="1034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Define upcoming changes and begin to understand impact on various stakeholders</a:t>
                      </a:r>
                      <a:endParaRPr sz="900" u="none" strike="noStrike" cap="none" dirty="0">
                        <a:latin typeface="Century Gothic" panose="020B0502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238"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Finalize change impact assessments</a:t>
                      </a:r>
                      <a:endParaRPr sz="900" u="none" strike="noStrike" cap="none" dirty="0">
                        <a:latin typeface="Century Gothic" panose="020B0502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238">
                <a:tc>
                  <a:txBody>
                    <a:bodyPr/>
                    <a:lstStyle/>
                    <a:p>
                      <a:pPr marL="100330" marR="238759" lvl="0" indent="0" algn="l" rtl="0">
                        <a:lnSpc>
                          <a:spcPct val="1034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Develop onboarding strategies for leaders and the general population and engage employees</a:t>
                      </a:r>
                      <a:endParaRPr sz="900" u="none" strike="noStrike" cap="none" dirty="0">
                        <a:latin typeface="Century Gothic" panose="020B0502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238"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Launch change readiness pulse surveys and collect feedback</a:t>
                      </a:r>
                      <a:endParaRPr sz="900" u="none" strike="noStrike" cap="none" dirty="0">
                        <a:latin typeface="Century Gothic" panose="020B0502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238">
                <a:tc>
                  <a:txBody>
                    <a:bodyPr/>
                    <a:lstStyle/>
                    <a:p>
                      <a:pPr marL="100330" marR="203200" lvl="0" indent="0" algn="l" rtl="0">
                        <a:lnSpc>
                          <a:spcPct val="1034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 dirty="0">
                          <a:latin typeface="Century Gothic" panose="020B0502020202020204" pitchFamily="34" charset="0"/>
                          <a:ea typeface="Arial"/>
                          <a:cs typeface="Arial"/>
                          <a:sym typeface="Arial"/>
                        </a:rPr>
                        <a:t>Update communications and change plan based on results of surveys</a:t>
                      </a:r>
                      <a:endParaRPr sz="900" u="none" strike="noStrike" cap="none" dirty="0">
                        <a:latin typeface="Century Gothic" panose="020B0502020202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u="none" strike="noStrike" cap="none" dirty="0">
                        <a:latin typeface="Century Gothic" panose="020B0502020202020204" pitchFamily="34" charset="0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4A426-8447-83AC-8CDB-50626D8A6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2BEDF-68CB-494D-95C2-E15CBC927B5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B1E7B51C-E44B-E66D-5844-3A57AE63C02E}"/>
              </a:ext>
            </a:extLst>
          </p:cNvPr>
          <p:cNvSpPr txBox="1">
            <a:spLocks/>
          </p:cNvSpPr>
          <p:nvPr/>
        </p:nvSpPr>
        <p:spPr>
          <a:xfrm>
            <a:off x="8370403" y="6456959"/>
            <a:ext cx="288814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7F7F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099690-97DD-993F-07EF-DB3065D2B32C}"/>
              </a:ext>
            </a:extLst>
          </p:cNvPr>
          <p:cNvSpPr/>
          <p:nvPr/>
        </p:nvSpPr>
        <p:spPr>
          <a:xfrm flipH="1" flipV="1">
            <a:off x="13977" y="3987240"/>
            <a:ext cx="12192000" cy="2870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`</a:t>
            </a:r>
          </a:p>
        </p:txBody>
      </p:sp>
      <p:sp>
        <p:nvSpPr>
          <p:cNvPr id="568" name="Google Shape;568;p26"/>
          <p:cNvSpPr txBox="1">
            <a:spLocks noGrp="1"/>
          </p:cNvSpPr>
          <p:nvPr>
            <p:ph type="sldNum" idx="12"/>
          </p:nvPr>
        </p:nvSpPr>
        <p:spPr>
          <a:xfrm>
            <a:off x="5221903" y="3854497"/>
            <a:ext cx="1663479" cy="2214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55440" tIns="27713" rIns="55440" bIns="27713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rtl="0"/>
            <a:fld id="{00000000-1234-1234-1234-123412341234}" type="slidenum">
              <a:rPr lang="en-US" smtClean="0"/>
              <a:pPr algn="r" rtl="0"/>
              <a:t>8</a:t>
            </a:fld>
            <a:endParaRPr sz="1600" b="1" dirty="0">
              <a:solidFill>
                <a:srgbClr val="A0060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188;p7">
            <a:extLst>
              <a:ext uri="{FF2B5EF4-FFF2-40B4-BE49-F238E27FC236}">
                <a16:creationId xmlns:a16="http://schemas.microsoft.com/office/drawing/2014/main" id="{091C4F9A-85A3-A716-E1C1-12774B62BC4A}"/>
              </a:ext>
            </a:extLst>
          </p:cNvPr>
          <p:cNvSpPr/>
          <p:nvPr/>
        </p:nvSpPr>
        <p:spPr>
          <a:xfrm>
            <a:off x="4795600" y="3154842"/>
            <a:ext cx="2504886" cy="49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 rtl="0"/>
            <a:r>
              <a:rPr lang="en-US" sz="2400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2400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201;p7">
            <a:extLst>
              <a:ext uri="{FF2B5EF4-FFF2-40B4-BE49-F238E27FC236}">
                <a16:creationId xmlns:a16="http://schemas.microsoft.com/office/drawing/2014/main" id="{99047FA9-3381-2902-3BE6-F4C23A14F7DC}"/>
              </a:ext>
            </a:extLst>
          </p:cNvPr>
          <p:cNvSpPr txBox="1"/>
          <p:nvPr/>
        </p:nvSpPr>
        <p:spPr>
          <a:xfrm>
            <a:off x="3325843" y="2130357"/>
            <a:ext cx="5400213" cy="92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994" tIns="45697" rIns="91419" bIns="45697" anchor="ctr" anchorCtr="0">
            <a:spAutoFit/>
          </a:bodyPr>
          <a:lstStyle/>
          <a:p>
            <a:pPr algn="ctr" rtl="0">
              <a:lnSpc>
                <a:spcPct val="90000"/>
              </a:lnSpc>
              <a:buClr>
                <a:schemeClr val="dk1"/>
              </a:buClr>
              <a:buSzPts val="6000"/>
            </a:pPr>
            <a:r>
              <a:rPr lang="en-US" sz="6000" b="1" dirty="0">
                <a:solidFill>
                  <a:srgbClr val="E7D8C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1092" dirty="0">
              <a:solidFill>
                <a:srgbClr val="E7D8C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5A73E6-06C7-BE27-C75B-9A53D07CAD78}"/>
              </a:ext>
            </a:extLst>
          </p:cNvPr>
          <p:cNvSpPr/>
          <p:nvPr/>
        </p:nvSpPr>
        <p:spPr>
          <a:xfrm>
            <a:off x="3023253" y="5280513"/>
            <a:ext cx="3071484" cy="461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1B6280-CA6B-BCAA-BEA2-2736751F8DE3}"/>
              </a:ext>
            </a:extLst>
          </p:cNvPr>
          <p:cNvSpPr/>
          <p:nvPr/>
        </p:nvSpPr>
        <p:spPr>
          <a:xfrm>
            <a:off x="6012347" y="5266001"/>
            <a:ext cx="3316547" cy="461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15" name="Google Shape;172;p9">
            <a:extLst>
              <a:ext uri="{FF2B5EF4-FFF2-40B4-BE49-F238E27FC236}">
                <a16:creationId xmlns:a16="http://schemas.microsoft.com/office/drawing/2014/main" id="{6087880C-FC45-8510-2046-66F1D414C7D9}"/>
              </a:ext>
            </a:extLst>
          </p:cNvPr>
          <p:cNvSpPr/>
          <p:nvPr/>
        </p:nvSpPr>
        <p:spPr>
          <a:xfrm>
            <a:off x="7262339" y="4438259"/>
            <a:ext cx="809773" cy="63133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09695" tIns="54832" rIns="109695" bIns="54832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88769F2C-F73C-6BE5-0128-9BA0F3F84B01}"/>
              </a:ext>
            </a:extLst>
          </p:cNvPr>
          <p:cNvSpPr/>
          <p:nvPr/>
        </p:nvSpPr>
        <p:spPr>
          <a:xfrm>
            <a:off x="4214740" y="4452772"/>
            <a:ext cx="809773" cy="63133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09695" tIns="54832" rIns="109695" bIns="54832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" name="Google Shape;167;p9" descr="Envelope outline">
            <a:extLst>
              <a:ext uri="{FF2B5EF4-FFF2-40B4-BE49-F238E27FC236}">
                <a16:creationId xmlns:a16="http://schemas.microsoft.com/office/drawing/2014/main" id="{032D24FD-26AE-8114-AC78-5568622A7F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4454" y="4569871"/>
            <a:ext cx="469845" cy="4500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</p:pic>
      <p:pic>
        <p:nvPicPr>
          <p:cNvPr id="18" name="Google Shape;169;p9" descr="@ outline">
            <a:extLst>
              <a:ext uri="{FF2B5EF4-FFF2-40B4-BE49-F238E27FC236}">
                <a16:creationId xmlns:a16="http://schemas.microsoft.com/office/drawing/2014/main" id="{A4AE5D68-C69C-0698-39CD-1248D3A877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95285" y="4518789"/>
            <a:ext cx="510490" cy="5035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</p:pic>
      <p:pic>
        <p:nvPicPr>
          <p:cNvPr id="20" name="Picture 19" descr="A logo with black text&#10;&#10;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9837" y="298498"/>
            <a:ext cx="4854120" cy="1717825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F3FB007-0E87-705B-F808-D99A73F1D59A}"/>
              </a:ext>
            </a:extLst>
          </p:cNvPr>
          <p:cNvSpPr txBox="1">
            <a:spLocks/>
          </p:cNvSpPr>
          <p:nvPr/>
        </p:nvSpPr>
        <p:spPr>
          <a:xfrm>
            <a:off x="86106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F82BEDF-68CB-494D-95C2-E15CBC927B5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561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Joe Aberger File 7">
      <a:dk1>
        <a:srgbClr val="000000"/>
      </a:dk1>
      <a:lt1>
        <a:srgbClr val="FFFFFF"/>
      </a:lt1>
      <a:dk2>
        <a:srgbClr val="44546A"/>
      </a:dk2>
      <a:lt2>
        <a:srgbClr val="000000"/>
      </a:lt2>
      <a:accent1>
        <a:srgbClr val="D6C8C0"/>
      </a:accent1>
      <a:accent2>
        <a:srgbClr val="C0C0C0"/>
      </a:accent2>
      <a:accent3>
        <a:srgbClr val="000000"/>
      </a:accent3>
      <a:accent4>
        <a:srgbClr val="94C6C5"/>
      </a:accent4>
      <a:accent5>
        <a:srgbClr val="B1CB8E"/>
      </a:accent5>
      <a:accent6>
        <a:srgbClr val="70A952"/>
      </a:accent6>
      <a:hlink>
        <a:srgbClr val="D783FF"/>
      </a:hlink>
      <a:folHlink>
        <a:srgbClr val="73FD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400" b="1" dirty="0" smtClean="0">
            <a:latin typeface="Century Gothic" panose="020B0502020202020204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0" tIns="45720" rIns="91440" bIns="45720" rtlCol="0">
        <a:spAutoFit/>
      </a:bodyPr>
      <a:lstStyle>
        <a:defPPr marL="342900" indent="-342900" algn="l">
          <a:lnSpc>
            <a:spcPct val="200000"/>
          </a:lnSpc>
          <a:buFont typeface="+mj-lt"/>
          <a:buAutoNum type="arabicPeriod"/>
          <a:defRPr dirty="0">
            <a:solidFill>
              <a:schemeClr val="tx1">
                <a:lumMod val="85000"/>
                <a:lumOff val="15000"/>
              </a:schemeClr>
            </a:solidFill>
            <a:latin typeface="Century Gothic" panose="020B0502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2904</TotalTime>
  <Words>470</Words>
  <Application>Microsoft Macintosh PowerPoint</Application>
  <PresentationFormat>Widescreen</PresentationFormat>
  <Paragraphs>98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Century Gothic</vt:lpstr>
      <vt:lpstr>Garamond</vt:lpstr>
      <vt:lpstr>Museo Sans 100</vt:lpstr>
      <vt:lpstr>Poppins</vt:lpstr>
      <vt:lpstr>System Font Regular</vt:lpstr>
      <vt:lpstr>Times New Roman</vt:lpstr>
      <vt:lpstr>Wingdings</vt:lpstr>
      <vt:lpstr>Office Theme</vt:lpstr>
      <vt:lpstr> HUMAN RESOURCES M&amp;A DELIVERABLES</vt:lpstr>
      <vt:lpstr>Agenda</vt:lpstr>
      <vt:lpstr>M&amp;A Change Readiness Assessment</vt:lpstr>
      <vt:lpstr>M&amp;A Impact Assessment</vt:lpstr>
      <vt:lpstr>Week 1 Onboarding Plan</vt:lpstr>
      <vt:lpstr>M&amp;A Communications Plan</vt:lpstr>
      <vt:lpstr>M&amp;A Project Plan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 Jones</dc:title>
  <dc:creator>donna rs</dc:creator>
  <cp:lastModifiedBy>JOE ABERGER</cp:lastModifiedBy>
  <cp:revision>125</cp:revision>
  <cp:lastPrinted>2023-09-08T15:37:23Z</cp:lastPrinted>
  <dcterms:created xsi:type="dcterms:W3CDTF">2020-02-06T19:13:26Z</dcterms:created>
  <dcterms:modified xsi:type="dcterms:W3CDTF">2026-06-17T00:43:08Z</dcterms:modified>
</cp:coreProperties>
</file>